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7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9" autoAdjust="0"/>
  </p:normalViewPr>
  <p:slideViewPr>
    <p:cSldViewPr>
      <p:cViewPr varScale="1">
        <p:scale>
          <a:sx n="78" d="100"/>
          <a:sy n="78" d="100"/>
        </p:scale>
        <p:origin x="470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AlBuderi" userId="728cc1957d93c337" providerId="LiveId" clId="{9F79A3D3-C9D6-4D38-8A08-6CDAB9C545F5}"/>
    <pc:docChg chg="delSld">
      <pc:chgData name="Ali AlBuderi" userId="728cc1957d93c337" providerId="LiveId" clId="{9F79A3D3-C9D6-4D38-8A08-6CDAB9C545F5}" dt="2022-05-11T19:56:30.862" v="0" actId="2696"/>
      <pc:docMkLst>
        <pc:docMk/>
      </pc:docMkLst>
      <pc:sldChg chg="del">
        <pc:chgData name="Ali AlBuderi" userId="728cc1957d93c337" providerId="LiveId" clId="{9F79A3D3-C9D6-4D38-8A08-6CDAB9C545F5}" dt="2022-05-11T19:56:30.862" v="0" actId="2696"/>
        <pc:sldMkLst>
          <pc:docMk/>
          <pc:sldMk cId="2398828394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A341-1322-447F-BE82-BB94431C38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EDF0-894E-4C52-826B-4CC788C9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028700"/>
            <a:ext cx="7851648" cy="1371600"/>
          </a:xfrm>
          <a:ln>
            <a:noFill/>
          </a:ln>
        </p:spPr>
        <p:txBody>
          <a:bodyPr vert="horz" tIns="0" rIns="1828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/>
          <a:lstStyle>
            <a:lvl1pPr marL="0" marR="45717" indent="0" algn="r">
              <a:buNone/>
              <a:defRPr>
                <a:solidFill>
                  <a:schemeClr val="tx1"/>
                </a:solidFill>
              </a:defRPr>
            </a:lvl1pPr>
            <a:lvl2pPr marL="457170" indent="0" algn="ctr">
              <a:buNone/>
            </a:lvl2pPr>
            <a:lvl3pPr marL="914339" indent="0" algn="ctr">
              <a:buNone/>
            </a:lvl3pPr>
            <a:lvl4pPr marL="1371509" indent="0" algn="ctr">
              <a:buNone/>
            </a:lvl4pPr>
            <a:lvl5pPr marL="1828678" indent="0" algn="ctr">
              <a:buNone/>
            </a:lvl5pPr>
            <a:lvl6pPr marL="2285848" indent="0" algn="ctr">
              <a:buNone/>
            </a:lvl6pPr>
            <a:lvl7pPr marL="2743017" indent="0" algn="ctr">
              <a:buNone/>
            </a:lvl7pPr>
            <a:lvl8pPr marL="3200187" indent="0" algn="ctr">
              <a:buNone/>
            </a:lvl8pPr>
            <a:lvl9pPr marL="3657357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1"/>
            <a:ext cx="2057400" cy="3908822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500"/>
            <a:ext cx="7772400" cy="1132284"/>
          </a:xfrm>
        </p:spPr>
        <p:txBody>
          <a:bodyPr lIns="45717" rIns="45717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 tIns="45717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7" tIns="0" rIns="45717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19"/>
            <a:ext cx="4041775" cy="491133"/>
          </a:xfrm>
        </p:spPr>
        <p:txBody>
          <a:bodyPr lIns="45717" tIns="0" rIns="45717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1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1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7" rIns="1828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4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vert="horz" lIns="45717" tIns="45717" rIns="45717" bIns="45717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4" rIns="45717" bIns="45717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2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0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BBF0"/>
            </a:gs>
            <a:gs pos="0">
              <a:schemeClr val="accent1">
                <a:tint val="66000"/>
                <a:satMod val="16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7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  <a:prstGeom prst="rect">
            <a:avLst/>
          </a:prstGeom>
        </p:spPr>
        <p:txBody>
          <a:bodyPr vert="horz" lIns="0" tIns="45717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1" y="1451610"/>
            <a:ext cx="8229600" cy="3291840"/>
          </a:xfrm>
          <a:prstGeom prst="rect">
            <a:avLst/>
          </a:prstGeom>
        </p:spPr>
        <p:txBody>
          <a:bodyPr vert="horz" lIns="91434" tIns="45717" rIns="91434" bIns="45717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A8E3D-DF5F-4930-A64C-CF1B6B6B274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14E380-8A93-43E6-98C7-72CDD85FCE2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01" indent="-27430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37" indent="-24687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indent="-24687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41" indent="-21029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42" indent="-21029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45" indent="-21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12" indent="-18286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14" indent="-18286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16" indent="-18286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B468-CF01-451B-A3AC-FB3E1699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7150"/>
            <a:ext cx="7772400" cy="1952244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ED9F9-0C9C-47B8-BD2A-90ABC6F2D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Blood smear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0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63BD6-C24E-420D-A0F3-803189F6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09550"/>
            <a:ext cx="82039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D6A5A-7617-4261-8A41-F198A49A400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Blood Smear at 400x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F1C38-1CA5-4C38-B1EF-95A5734A7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4925" y="590550"/>
            <a:ext cx="5003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09600" y="361950"/>
            <a:ext cx="76200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Blood smear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457200" marR="0" lvl="0" indent="-457200" algn="just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blood smear is one of the most frequently requested tests in the hematology laboratory.</a:t>
            </a:r>
          </a:p>
          <a:p>
            <a:pPr marL="457200" marR="0" lvl="0" indent="-457200" algn="just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just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457200" marR="0" lvl="0" indent="-457200" algn="just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Blood smear must be prepared correctly and examined in such a way as to provide the physician with an accurate interpretation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60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47831" y="259528"/>
            <a:ext cx="8534400" cy="475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latin typeface="Times New Roman"/>
                <a:ea typeface="Calibri"/>
                <a:cs typeface="Arial"/>
              </a:rPr>
              <a:t>Procedure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Place a drop of blood from the finger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about 2 mm in diameter in the central line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of a slide about 1-2 cm from one end.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2.The spreader is placed at angle of 45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 degrees to the slide and then moved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/>
                <a:ea typeface="Calibri"/>
                <a:cs typeface="Arial"/>
              </a:rPr>
              <a:t>back to make contact with the drop.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Times New Roman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Calibri"/>
              <a:ea typeface="Calibri"/>
              <a:cs typeface="Arial"/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815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6" y="2647949"/>
            <a:ext cx="364415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4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1000" y="327282"/>
            <a:ext cx="8534400" cy="188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drop should spread out quickly along the line of contact of the spreader with the slide.</a:t>
            </a: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The drop should be of such size that the film is 3-4 cm in length.</a:t>
            </a:r>
          </a:p>
        </p:txBody>
      </p:sp>
      <p:pic>
        <p:nvPicPr>
          <p:cNvPr id="5" name="صورة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12735"/>
            <a:ext cx="3810317" cy="25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32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1000" y="618641"/>
            <a:ext cx="7239000" cy="319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film should be dried rapidly. A good blood film preparation will be thick at the drop end and thin film at the opposite end.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endParaRPr lang="en-US" sz="12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en-US" dirty="0">
                <a:latin typeface="Times New Roman"/>
                <a:ea typeface="Calibri"/>
                <a:cs typeface="Arial"/>
              </a:rPr>
              <a:t>The thickness of the spread when pulling the smear is determined by the: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endParaRPr lang="en-US" sz="12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latin typeface="Times New Roman"/>
                <a:ea typeface="Calibri"/>
                <a:cs typeface="Arial"/>
              </a:rPr>
              <a:t>Angle of the spreader slide.</a:t>
            </a:r>
            <a:endParaRPr lang="en-US" sz="12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latin typeface="Times New Roman"/>
                <a:ea typeface="Calibri"/>
                <a:cs typeface="Arial"/>
              </a:rPr>
              <a:t>Size of the blood drop.</a:t>
            </a:r>
            <a:endParaRPr lang="en-US" sz="12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dirty="0">
                <a:latin typeface="Times New Roman"/>
                <a:ea typeface="Calibri"/>
                <a:cs typeface="Arial"/>
              </a:rPr>
              <a:t>Speed of spreading.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339" y="2164394"/>
            <a:ext cx="3845859" cy="2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7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285750"/>
            <a:ext cx="7848600" cy="365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latin typeface="Times New Roman"/>
                <a:ea typeface="Calibri"/>
                <a:cs typeface="Arial"/>
              </a:rPr>
              <a:t>Fixing of blood films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/>
                <a:ea typeface="Calibri"/>
                <a:cs typeface="Arial"/>
              </a:rPr>
              <a:t>      Before staining, the blood films need to be fixed with methyl alcohol for 0.5 to 2 minutes in order to prevent hemolysis when they come in contact with water when water has to be added subsequently. Alcohol denature the proteins and hardness the cell contents.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34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95743"/>
            <a:ext cx="83058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u="sng" dirty="0">
                <a:latin typeface="Times New Roman"/>
                <a:ea typeface="Calibri"/>
                <a:cs typeface="Arial"/>
              </a:rPr>
              <a:t>Stain preparation and staining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 Leishmans stain 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Composition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Powdered Leishmans stain          0.15 mg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Methyl alcohol                             133 ml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Method of staining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Pour few drops (about 8) on the slide, Wait for two minutes.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Add double the amount (16 drops) of buffered water. Mix by rocking and wait for 7-10 minutes.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The stain is flooded off with distilled water and this should be complete in 2-3 second, and allow it to dry.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3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57244"/>
            <a:ext cx="81534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+mj-lt"/>
              <a:buAutoNum type="alphaUcPeriod" startAt="2"/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Giemsa stain</a:t>
            </a:r>
          </a:p>
          <a:p>
            <a:pPr marL="457200"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Giemsa powder     0.3 mg</a:t>
            </a:r>
          </a:p>
          <a:p>
            <a:pPr marL="457200"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Glycerin               25 ml</a:t>
            </a:r>
          </a:p>
          <a:p>
            <a:pPr marL="457200"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Methyl alcohol     25ml</a:t>
            </a:r>
          </a:p>
          <a:p>
            <a:pPr marL="457200">
              <a:lnSpc>
                <a:spcPct val="115000"/>
              </a:lnSpc>
            </a:pPr>
            <a:endParaRPr lang="en-US" sz="2000" dirty="0">
              <a:latin typeface="Times New Roman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This makes stock solution and before use it has to be diluted by adding 1 ml (stain) to 9 ml buffered water.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Times New Roman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 Method of staining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The blood is fixed with methyl alcohol for 2 minutes.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Pour Giemsa stain diluted 1:9 with buffer over the smear for 8-10 minutes.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  <a:cs typeface="Arial"/>
              </a:rPr>
              <a:t>Wash off with buffer and dry.</a:t>
            </a:r>
          </a:p>
          <a:p>
            <a:pPr marL="457200">
              <a:lnSpc>
                <a:spcPct val="115000"/>
              </a:lnSpc>
            </a:pP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62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85750"/>
            <a:ext cx="8458200" cy="460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>
                <a:latin typeface="Times New Roman"/>
                <a:ea typeface="Calibri"/>
                <a:cs typeface="Arial"/>
              </a:rPr>
              <a:t>Examination of a blood film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       There are several  necessary step in the examination of a peripheral blood smear: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Under the low- power (10X), determine the overall staining quality of the blood smear.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Determine if there is a good distribution of cells on the smear.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Find an optimal area for the detailed examination and enumeration of cells.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The dry and stained film is examined without a coverslip under oil immersion objective.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60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486</Words>
  <Application>Microsoft Office PowerPoint</Application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Bradley Hand ITC</vt:lpstr>
      <vt:lpstr>Calibri</vt:lpstr>
      <vt:lpstr>Constantia</vt:lpstr>
      <vt:lpstr>Times New Roman</vt:lpstr>
      <vt:lpstr>verdana</vt:lpstr>
      <vt:lpstr>Wingdings 2</vt:lpstr>
      <vt:lpstr>تدفق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Dr.kalid</dc:creator>
  <cp:lastModifiedBy>Ali AlBuderi</cp:lastModifiedBy>
  <cp:revision>232</cp:revision>
  <dcterms:created xsi:type="dcterms:W3CDTF">2017-08-07T16:03:08Z</dcterms:created>
  <dcterms:modified xsi:type="dcterms:W3CDTF">2022-05-11T19:56:38Z</dcterms:modified>
</cp:coreProperties>
</file>